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9" r:id="rId21"/>
    <p:sldId id="280" r:id="rId22"/>
    <p:sldId id="281" r:id="rId23"/>
    <p:sldId id="282" r:id="rId24"/>
    <p:sldId id="283" r:id="rId2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Orta Stil 4 - Vurgu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18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0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DA2C5-3C5D-4EEA-91B4-3501A34305CB}" type="datetimeFigureOut">
              <a:rPr lang="tr-TR" smtClean="0"/>
              <a:t>25.11.2025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38FD1-D93E-4A53-83BA-BDE0E418B8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747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38FD1-D93E-4A53-83BA-BDE0E418B8BC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2090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38FD1-D93E-4A53-83BA-BDE0E418B8BC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6282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38FD1-D93E-4A53-83BA-BDE0E418B8BC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22413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91E28C-1DC9-9EEB-AA06-5E0718A09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1CE65A4-F95E-873E-4B99-C3423BF25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2CFC8C8-453F-DF32-B819-CE67FD1E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11/24/2025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3833D51-87A1-72DF-A405-6CADD9CF5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1B0D1B0-8A5D-DDCC-9620-DF3FD64C4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5436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98EE4D-DE93-E2B3-069F-89C01727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F001404-94C5-292B-9C12-2CF8A44A7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D0E8C7A-5F8B-98E6-8643-D8781A696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11/24/2025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52E9009-C7CA-0F4D-7F2B-B8C92BD90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9B46063-CEE3-ABF2-10B8-7AA7EB6A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6699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8A1F6C75-A793-6612-0947-EF0472EA8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C8B7545-6A79-DB90-48C0-D75ED792B8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7A71C3E-F1E0-F480-F1C2-109810A95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11/24/2025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73AE9D6-1AD8-F963-EAC0-2A667B7E9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89BAF67-558D-DFDF-0E03-F360DD384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305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9616011-709F-AEDE-0E68-370CDF63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A09FB18-082A-9863-48C0-D91FCA2F9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76847AE-ADD1-18D5-C6E9-A3A607481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11/24/2025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F8ED829-D397-186D-929A-0A8FAFE45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D0EC8E3-D3C6-AEA1-0870-FBC9144E1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9638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CA79C3-FDED-B096-0228-2C1F622E2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0A3C209-DBBE-6C78-C016-7F14FDECA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C4796D3-6FC5-24C4-A67C-42F8864E8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11/24/2025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E2D130E-63E5-62AD-3161-09A47303A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BBFBF97-11EF-6F27-1337-996A9CBF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0040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E297786-0FC4-2D76-524C-2350DCE82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19041D-043B-EFE3-3F11-0D4CE1584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E99C106-2E48-5E5B-2F93-D909C0209B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85BA9B5-CA16-FE9C-16AD-208B1E23F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11/24/2025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1776CE3-529C-1897-B909-F457C48F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1809FEB-FC3C-1824-AFD1-B6696656D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5687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8BD459-56B6-B755-F850-54F86F7F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D5DDD02-2C8F-3A17-BBCC-DA61EF496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00813D9-EDB7-9E36-EB6E-F9D59C37E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EBF5B01-5502-D5A9-FEC1-A7C1F0520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DF4483D-D6B9-7290-A0B5-56E5C3C716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5927470A-852E-D0A3-A6E6-88CE43043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11/24/2025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B2D53EDF-E79A-A90B-39B1-9C3A5B181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05E025E-2A6D-FB8A-7A79-D192CC20B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598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7AC72BC-D4A4-D995-3518-7A0A4BA9D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9FE103D3-330C-35FD-005D-F0428B6C7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11/24/2025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551B4F8-7D7A-BFE1-C027-BAF64509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A708026-0677-62F6-D0C3-7E2B86A4A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7684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B7460D7-54B4-E861-2876-83A6F9AEC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11/24/2025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9095B580-FB30-6718-0C58-931B45D52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76DCE42-9EF2-C834-FFB6-42560427C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70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095E2B-0368-95B8-DB5E-B79C17CD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121805-156C-E5CD-8B4A-04A2D556F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8085C80-F203-94F5-E63F-EBDD7719B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8D0B89A-232C-C9B5-BD97-6BF630258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11/24/2025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EDEEE4A-9E51-916A-3226-CEA88A53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91B3FCF-8E9F-BD88-95A4-A3493153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4977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9ED60A-F632-C7A5-F199-66D9B6B1A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FAABE88D-309E-47FF-294D-8CFDE66455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733EA7C-6B55-FC9E-4C97-E4148100E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C44C38E-2DE4-4FD0-1152-978B3A10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11/24/2025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3819BD3-3C36-93A2-879D-C53F04319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F7179C9-F99C-C0D8-1A51-D5DD3C30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3501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D23DB567-11E3-63B4-E9E9-A018AFCC3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27A1B67-0F5E-3868-6F8F-F9AE56B8C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FB36727-D4A9-6D6C-27FA-B9B5575E9F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11/24/2025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C82310-147B-27CD-4B23-D2662AA2C6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9F0DFFB-6799-45F1-DE1E-7FF333043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2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eyaz yapı">
            <a:extLst>
              <a:ext uri="{FF2B5EF4-FFF2-40B4-BE49-F238E27FC236}">
                <a16:creationId xmlns:a16="http://schemas.microsoft.com/office/drawing/2014/main" id="{E399977B-D372-0387-9F46-F491040199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2424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AE9938A-D92A-DFC0-6355-00A63BC43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000" dirty="0" err="1">
                <a:solidFill>
                  <a:schemeClr val="bg1"/>
                </a:solidFill>
              </a:rPr>
              <a:t>Ağ</a:t>
            </a:r>
            <a:r>
              <a:rPr lang="en-US" sz="5000" dirty="0">
                <a:solidFill>
                  <a:schemeClr val="bg1"/>
                </a:solidFill>
              </a:rPr>
              <a:t> </a:t>
            </a:r>
            <a:r>
              <a:rPr lang="en-US" sz="5000" dirty="0" err="1">
                <a:solidFill>
                  <a:schemeClr val="bg1"/>
                </a:solidFill>
              </a:rPr>
              <a:t>Güvenliği</a:t>
            </a:r>
            <a:r>
              <a:rPr lang="en-US" sz="5000" dirty="0">
                <a:solidFill>
                  <a:schemeClr val="bg1"/>
                </a:solidFill>
              </a:rPr>
              <a:t> </a:t>
            </a:r>
            <a:r>
              <a:rPr lang="en-US" sz="5000" dirty="0" err="1">
                <a:solidFill>
                  <a:schemeClr val="bg1"/>
                </a:solidFill>
              </a:rPr>
              <a:t>ve</a:t>
            </a:r>
            <a:r>
              <a:rPr lang="en-US" sz="5000" dirty="0">
                <a:solidFill>
                  <a:schemeClr val="bg1"/>
                </a:solidFill>
              </a:rPr>
              <a:t> Analiz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7BD04B6-A8EC-A469-FE17-080621AFE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Düşük Etkileşimli Honeypot ile Saldırgan TTP Analizi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Elif Sude ATEŞ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20259257009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751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ekran görüntüsü, yazı tipi, diyagra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A5176992-A071-3F65-860A-7DBD2C182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271" y="142943"/>
            <a:ext cx="9572263" cy="657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29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1D79BB2-D898-4F6B-86C0-D6950CFC1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11" y="0"/>
            <a:ext cx="11377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59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ekran görüntüsü, sayı, numara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3D83A123-32F5-0361-54DF-D05CDBB0D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01" y="0"/>
            <a:ext cx="10331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85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diyagram, öykü gelişim çizgisi; kumpas; grafiğini çıkarma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2FA325CF-972C-D878-D8E9-AC61F91F7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011" y="0"/>
            <a:ext cx="9627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14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ekran görüntüsü, diyagram, sayı, numar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53ECAE8-E6CD-01D3-0967-B6271013B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86" y="0"/>
            <a:ext cx="10300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96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0D9808-706B-58CF-518F-1AF21F7A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550955"/>
          </a:xfrm>
        </p:spPr>
        <p:txBody>
          <a:bodyPr>
            <a:normAutofit/>
          </a:bodyPr>
          <a:lstStyle/>
          <a:p>
            <a:r>
              <a:rPr lang="tr-TR" sz="3200" dirty="0"/>
              <a:t>TTP Analizi</a:t>
            </a:r>
          </a:p>
        </p:txBody>
      </p:sp>
      <p:pic>
        <p:nvPicPr>
          <p:cNvPr id="5" name="İçerik Yer Tutucusu 4" descr="metin, diyagram, ekran görüntüsü, yazı tipi içeren bir resim">
            <a:extLst>
              <a:ext uri="{FF2B5EF4-FFF2-40B4-BE49-F238E27FC236}">
                <a16:creationId xmlns:a16="http://schemas.microsoft.com/office/drawing/2014/main" id="{583415EE-1E1D-E80B-7EDC-5DDD1D8FC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44" y="177166"/>
            <a:ext cx="8981955" cy="6680834"/>
          </a:xfrm>
        </p:spPr>
      </p:pic>
    </p:spTree>
    <p:extLst>
      <p:ext uri="{BB962C8B-B14F-4D97-AF65-F5344CB8AC3E}">
        <p14:creationId xmlns:p14="http://schemas.microsoft.com/office/powerpoint/2010/main" val="2953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ekran görüntüsü, çizgi, paralel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0612BED2-0E73-36AC-AABD-D2DCC08A2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16" y="0"/>
            <a:ext cx="10279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88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ekran görüntüsü, diyagram, daire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001BAB0B-5706-9FD8-502D-6A36B89ED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14" y="243153"/>
            <a:ext cx="8880511" cy="661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79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öykü gelişim çizgisi; kumpas; grafiğini çıkarma, diyagram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3D6C3B02-3E81-E9FF-105B-7439EE7E8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109"/>
            <a:ext cx="12192000" cy="546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5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DC79D29-F447-9131-7873-D2B728B40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8088"/>
            <a:ext cx="10745788" cy="559834"/>
          </a:xfrm>
        </p:spPr>
        <p:txBody>
          <a:bodyPr>
            <a:normAutofit/>
          </a:bodyPr>
          <a:lstStyle/>
          <a:p>
            <a:r>
              <a:rPr lang="tr-TR" sz="2000" b="1" dirty="0"/>
              <a:t>  ÇALIŞTIRILAN KOMUTLAR ANALİZİ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C0DCD9D-0702-93EF-874D-2FEE2D18A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5076" y="1235444"/>
            <a:ext cx="4860724" cy="6731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tr-TR" sz="1850" cap="none" dirty="0">
                <a:solidFill>
                  <a:schemeClr val="accent6"/>
                </a:solidFill>
              </a:rPr>
              <a:t>Toplam komut: 31,928                               Benzersiz komut: 744</a:t>
            </a:r>
          </a:p>
        </p:txBody>
      </p:sp>
      <p:sp>
        <p:nvSpPr>
          <p:cNvPr id="10" name="İçerik Yer Tutucusu 9">
            <a:extLst>
              <a:ext uri="{FF2B5EF4-FFF2-40B4-BE49-F238E27FC236}">
                <a16:creationId xmlns:a16="http://schemas.microsoft.com/office/drawing/2014/main" id="{1EACA2BC-EB84-F6E4-A979-7C580F04D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041917"/>
            <a:ext cx="6235700" cy="542799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tr-TR" b="1" dirty="0"/>
              <a:t>En Çok Çalıştırılan Komutlar (Top 10):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800" dirty="0"/>
              <a:t>  </a:t>
            </a:r>
            <a:r>
              <a:rPr lang="tr-TR" sz="1800" b="1" dirty="0"/>
              <a:t>1.  </a:t>
            </a:r>
            <a:r>
              <a:rPr lang="tr-TR" sz="1800" dirty="0"/>
              <a:t>[8790x] cd ~; </a:t>
            </a:r>
            <a:r>
              <a:rPr lang="tr-TR" sz="1800" dirty="0" err="1"/>
              <a:t>chattr</a:t>
            </a:r>
            <a:r>
              <a:rPr lang="tr-TR" sz="1800" dirty="0"/>
              <a:t> -</a:t>
            </a:r>
            <a:r>
              <a:rPr lang="tr-TR" sz="1800" dirty="0" err="1"/>
              <a:t>ia</a:t>
            </a:r>
            <a:r>
              <a:rPr lang="tr-TR" sz="1800" dirty="0"/>
              <a:t> .</a:t>
            </a:r>
            <a:r>
              <a:rPr lang="tr-TR" sz="1800" dirty="0" err="1"/>
              <a:t>ssh</a:t>
            </a:r>
            <a:r>
              <a:rPr lang="tr-TR" sz="1800" dirty="0"/>
              <a:t>; </a:t>
            </a:r>
            <a:r>
              <a:rPr lang="tr-TR" sz="1800" dirty="0" err="1"/>
              <a:t>lockr</a:t>
            </a:r>
            <a:r>
              <a:rPr lang="tr-TR" sz="1800" dirty="0"/>
              <a:t> -</a:t>
            </a:r>
            <a:r>
              <a:rPr lang="tr-TR" sz="1800" dirty="0" err="1"/>
              <a:t>ia</a:t>
            </a:r>
            <a:r>
              <a:rPr lang="tr-TR" sz="1800" dirty="0"/>
              <a:t> .</a:t>
            </a:r>
            <a:r>
              <a:rPr lang="tr-TR" sz="1800" dirty="0" err="1"/>
              <a:t>ssh</a:t>
            </a:r>
            <a:endParaRPr lang="tr-T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tr-TR" sz="1800" b="1" dirty="0"/>
              <a:t>  2.</a:t>
            </a:r>
            <a:r>
              <a:rPr lang="tr-TR" sz="1800" dirty="0"/>
              <a:t>  [8702x] cd ~ &amp;&amp; </a:t>
            </a:r>
            <a:r>
              <a:rPr lang="tr-TR" sz="1800" dirty="0" err="1"/>
              <a:t>rm</a:t>
            </a:r>
            <a:r>
              <a:rPr lang="tr-TR" sz="1800" dirty="0"/>
              <a:t> -</a:t>
            </a:r>
            <a:r>
              <a:rPr lang="tr-TR" sz="1800" dirty="0" err="1"/>
              <a:t>rf</a:t>
            </a:r>
            <a:r>
              <a:rPr lang="tr-TR" sz="1800" dirty="0"/>
              <a:t> .</a:t>
            </a:r>
            <a:r>
              <a:rPr lang="tr-TR" sz="1800" dirty="0" err="1"/>
              <a:t>ssh</a:t>
            </a:r>
            <a:r>
              <a:rPr lang="tr-TR" sz="1800" dirty="0"/>
              <a:t> &amp;&amp; </a:t>
            </a:r>
            <a:r>
              <a:rPr lang="tr-TR" sz="1800" dirty="0" err="1"/>
              <a:t>mkdir</a:t>
            </a:r>
            <a:r>
              <a:rPr lang="tr-TR" sz="1800" dirty="0"/>
              <a:t> .</a:t>
            </a:r>
            <a:r>
              <a:rPr lang="tr-TR" sz="1800" dirty="0" err="1"/>
              <a:t>ssh</a:t>
            </a:r>
            <a:r>
              <a:rPr lang="tr-TR" sz="1800" dirty="0"/>
              <a:t> &amp;&amp; </a:t>
            </a:r>
            <a:r>
              <a:rPr lang="tr-TR" sz="1800" dirty="0" err="1"/>
              <a:t>echo</a:t>
            </a:r>
            <a:r>
              <a:rPr lang="tr-TR" sz="1800" dirty="0"/>
              <a:t> "</a:t>
            </a:r>
            <a:r>
              <a:rPr lang="tr-TR" sz="1800" dirty="0" err="1"/>
              <a:t>ssh</a:t>
            </a:r>
            <a:r>
              <a:rPr lang="tr-TR" sz="1800" dirty="0"/>
              <a:t>-   </a:t>
            </a:r>
            <a:r>
              <a:rPr lang="tr-TR" sz="1800" dirty="0" err="1"/>
              <a:t>rsa</a:t>
            </a:r>
            <a:r>
              <a:rPr lang="tr-TR" sz="1800" dirty="0"/>
              <a:t> AAAAB3NzaC1yc2EA...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800" b="1" dirty="0"/>
              <a:t>  3.</a:t>
            </a:r>
            <a:r>
              <a:rPr lang="tr-TR" sz="1800" dirty="0"/>
              <a:t>  [2555x] </a:t>
            </a:r>
            <a:r>
              <a:rPr lang="tr-TR" sz="1800" dirty="0" err="1"/>
              <a:t>uname</a:t>
            </a:r>
            <a:r>
              <a:rPr lang="tr-TR" sz="1800" dirty="0"/>
              <a:t> -a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800" dirty="0"/>
              <a:t>  </a:t>
            </a:r>
            <a:r>
              <a:rPr lang="tr-TR" sz="1800" b="1" dirty="0"/>
              <a:t>4.  </a:t>
            </a:r>
            <a:r>
              <a:rPr lang="tr-TR" sz="1800" dirty="0"/>
              <a:t>[2214x] </a:t>
            </a:r>
            <a:r>
              <a:rPr lang="tr-TR" sz="1800" dirty="0" err="1"/>
              <a:t>uname</a:t>
            </a:r>
            <a:r>
              <a:rPr lang="tr-TR" sz="1800" dirty="0"/>
              <a:t> -s -v -n -r -m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800" b="1" dirty="0"/>
              <a:t>  5.  </a:t>
            </a:r>
            <a:r>
              <a:rPr lang="tr-TR" sz="1800" dirty="0"/>
              <a:t>[647x] </a:t>
            </a:r>
            <a:r>
              <a:rPr lang="tr-TR" sz="1800" dirty="0" err="1"/>
              <a:t>cat</a:t>
            </a:r>
            <a:r>
              <a:rPr lang="tr-TR" sz="1800" dirty="0"/>
              <a:t> /</a:t>
            </a:r>
            <a:r>
              <a:rPr lang="tr-TR" sz="1800" dirty="0" err="1"/>
              <a:t>proc</a:t>
            </a:r>
            <a:r>
              <a:rPr lang="tr-TR" sz="1800" dirty="0"/>
              <a:t>/</a:t>
            </a:r>
            <a:r>
              <a:rPr lang="tr-TR" sz="1800" dirty="0" err="1"/>
              <a:t>cpuinfo</a:t>
            </a:r>
            <a:r>
              <a:rPr lang="tr-TR" sz="1800" dirty="0"/>
              <a:t> | </a:t>
            </a:r>
            <a:r>
              <a:rPr lang="tr-TR" sz="1800" dirty="0" err="1"/>
              <a:t>grep</a:t>
            </a:r>
            <a:r>
              <a:rPr lang="tr-TR" sz="1800" dirty="0"/>
              <a:t> name | </a:t>
            </a:r>
            <a:r>
              <a:rPr lang="tr-TR" sz="1800" dirty="0" err="1"/>
              <a:t>wc</a:t>
            </a:r>
            <a:r>
              <a:rPr lang="tr-TR" sz="1800" dirty="0"/>
              <a:t> -l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800" b="1" dirty="0"/>
              <a:t>  6.</a:t>
            </a:r>
            <a:r>
              <a:rPr lang="tr-TR" sz="1800" dirty="0"/>
              <a:t>  [566x] </a:t>
            </a:r>
            <a:r>
              <a:rPr lang="tr-TR" sz="1800" dirty="0" err="1"/>
              <a:t>rm</a:t>
            </a:r>
            <a:r>
              <a:rPr lang="tr-TR" sz="1800" dirty="0"/>
              <a:t> -</a:t>
            </a:r>
            <a:r>
              <a:rPr lang="tr-TR" sz="1800" dirty="0" err="1"/>
              <a:t>rf</a:t>
            </a:r>
            <a:r>
              <a:rPr lang="tr-TR" sz="1800" dirty="0"/>
              <a:t> /</a:t>
            </a:r>
            <a:r>
              <a:rPr lang="tr-TR" sz="1800" dirty="0" err="1"/>
              <a:t>tmp</a:t>
            </a:r>
            <a:r>
              <a:rPr lang="tr-TR" sz="1800" dirty="0"/>
              <a:t>/secure.sh; </a:t>
            </a:r>
            <a:r>
              <a:rPr lang="tr-TR" sz="1800" dirty="0" err="1"/>
              <a:t>rm</a:t>
            </a:r>
            <a:r>
              <a:rPr lang="tr-TR" sz="1800" dirty="0"/>
              <a:t> -</a:t>
            </a:r>
            <a:r>
              <a:rPr lang="tr-TR" sz="1800" dirty="0" err="1"/>
              <a:t>rf</a:t>
            </a:r>
            <a:r>
              <a:rPr lang="tr-TR" sz="1800" dirty="0"/>
              <a:t> /</a:t>
            </a:r>
            <a:r>
              <a:rPr lang="tr-TR" sz="1800" dirty="0" err="1"/>
              <a:t>tmp</a:t>
            </a:r>
            <a:r>
              <a:rPr lang="tr-TR" sz="1800" dirty="0"/>
              <a:t>/auth.sh; </a:t>
            </a:r>
            <a:r>
              <a:rPr lang="tr-TR" sz="1800" dirty="0" err="1"/>
              <a:t>pkill</a:t>
            </a:r>
            <a:r>
              <a:rPr lang="tr-TR" sz="1800" dirty="0"/>
              <a:t> -9 secure.sh; </a:t>
            </a:r>
            <a:r>
              <a:rPr lang="tr-TR" sz="1800" dirty="0" err="1"/>
              <a:t>pki</a:t>
            </a:r>
            <a:r>
              <a:rPr lang="tr-TR" sz="1800" dirty="0"/>
              <a:t>...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800" b="1" dirty="0"/>
              <a:t>   7.</a:t>
            </a:r>
            <a:r>
              <a:rPr lang="tr-TR" sz="1800" dirty="0"/>
              <a:t>  [556x] </a:t>
            </a:r>
            <a:r>
              <a:rPr lang="tr-TR" sz="1800" dirty="0" err="1"/>
              <a:t>cat</a:t>
            </a:r>
            <a:r>
              <a:rPr lang="tr-TR" sz="1800" dirty="0"/>
              <a:t> /</a:t>
            </a:r>
            <a:r>
              <a:rPr lang="tr-TR" sz="1800" dirty="0" err="1"/>
              <a:t>proc</a:t>
            </a:r>
            <a:r>
              <a:rPr lang="tr-TR" sz="1800" dirty="0"/>
              <a:t>/</a:t>
            </a:r>
            <a:r>
              <a:rPr lang="tr-TR" sz="1800" dirty="0" err="1"/>
              <a:t>cpuinfo</a:t>
            </a:r>
            <a:r>
              <a:rPr lang="tr-TR" sz="1800" dirty="0"/>
              <a:t> | </a:t>
            </a:r>
            <a:r>
              <a:rPr lang="tr-TR" sz="1800" dirty="0" err="1"/>
              <a:t>grep</a:t>
            </a:r>
            <a:r>
              <a:rPr lang="tr-TR" sz="1800" dirty="0"/>
              <a:t> name | </a:t>
            </a:r>
            <a:r>
              <a:rPr lang="tr-TR" sz="1800" dirty="0" err="1"/>
              <a:t>head</a:t>
            </a:r>
            <a:r>
              <a:rPr lang="tr-TR" sz="1800" dirty="0"/>
              <a:t> -n 1 | </a:t>
            </a:r>
            <a:r>
              <a:rPr lang="tr-TR" sz="1800" dirty="0" err="1"/>
              <a:t>awk</a:t>
            </a:r>
            <a:r>
              <a:rPr lang="tr-TR" sz="1800" dirty="0"/>
              <a:t> '{</a:t>
            </a:r>
            <a:r>
              <a:rPr lang="tr-TR" sz="1800" dirty="0" err="1"/>
              <a:t>print</a:t>
            </a:r>
            <a:r>
              <a:rPr lang="tr-TR" sz="1800" dirty="0"/>
              <a:t> $4,$5,$6,$7...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800" b="1" dirty="0"/>
              <a:t>  8.</a:t>
            </a:r>
            <a:r>
              <a:rPr lang="tr-TR" sz="1800" dirty="0"/>
              <a:t>  [548x] </a:t>
            </a:r>
            <a:r>
              <a:rPr lang="tr-TR" sz="1800" dirty="0" err="1"/>
              <a:t>free</a:t>
            </a:r>
            <a:r>
              <a:rPr lang="tr-TR" sz="1800" dirty="0"/>
              <a:t> -m | </a:t>
            </a:r>
            <a:r>
              <a:rPr lang="tr-TR" sz="1800" dirty="0" err="1"/>
              <a:t>grep</a:t>
            </a:r>
            <a:r>
              <a:rPr lang="tr-TR" sz="1800" dirty="0"/>
              <a:t> Mem | </a:t>
            </a:r>
            <a:r>
              <a:rPr lang="tr-TR" sz="1800" dirty="0" err="1"/>
              <a:t>awk</a:t>
            </a:r>
            <a:r>
              <a:rPr lang="tr-TR" sz="1800" dirty="0"/>
              <a:t> '{</a:t>
            </a:r>
            <a:r>
              <a:rPr lang="tr-TR" sz="1800" dirty="0" err="1"/>
              <a:t>print</a:t>
            </a:r>
            <a:r>
              <a:rPr lang="tr-TR" sz="1800" dirty="0"/>
              <a:t> $2 ,$3, $4, $5, $6, $7}'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800" b="1" dirty="0"/>
              <a:t>  9.</a:t>
            </a:r>
            <a:r>
              <a:rPr lang="tr-TR" sz="1800" dirty="0"/>
              <a:t>  [533x] </a:t>
            </a:r>
            <a:r>
              <a:rPr lang="tr-TR" sz="1800" dirty="0" err="1"/>
              <a:t>ls</a:t>
            </a:r>
            <a:r>
              <a:rPr lang="tr-TR" sz="1800" dirty="0"/>
              <a:t> -</a:t>
            </a:r>
            <a:r>
              <a:rPr lang="tr-TR" sz="1800" dirty="0" err="1"/>
              <a:t>lh</a:t>
            </a:r>
            <a:r>
              <a:rPr lang="tr-TR" sz="1800" dirty="0"/>
              <a:t> $(</a:t>
            </a:r>
            <a:r>
              <a:rPr lang="tr-TR" sz="1800" dirty="0" err="1"/>
              <a:t>which</a:t>
            </a:r>
            <a:r>
              <a:rPr lang="tr-TR" sz="1800" dirty="0"/>
              <a:t> </a:t>
            </a:r>
            <a:r>
              <a:rPr lang="tr-TR" sz="1800" dirty="0" err="1"/>
              <a:t>ls</a:t>
            </a:r>
            <a:r>
              <a:rPr lang="tr-TR" sz="18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800" dirty="0"/>
              <a:t> </a:t>
            </a:r>
            <a:r>
              <a:rPr lang="tr-TR" sz="1800" b="1" dirty="0"/>
              <a:t>10.</a:t>
            </a:r>
            <a:r>
              <a:rPr lang="tr-TR" sz="1800" dirty="0"/>
              <a:t>  [533x] </a:t>
            </a:r>
            <a:r>
              <a:rPr lang="tr-TR" sz="1800" dirty="0" err="1"/>
              <a:t>which</a:t>
            </a:r>
            <a:r>
              <a:rPr lang="tr-TR" sz="1800" dirty="0"/>
              <a:t> </a:t>
            </a:r>
            <a:r>
              <a:rPr lang="tr-TR" sz="1800" dirty="0" err="1"/>
              <a:t>ls</a:t>
            </a:r>
            <a:endParaRPr lang="tr-TR" sz="1800" dirty="0"/>
          </a:p>
          <a:p>
            <a:pPr>
              <a:lnSpc>
                <a:spcPct val="100000"/>
              </a:lnSpc>
            </a:pPr>
            <a:endParaRPr lang="tr-TR" sz="1800" dirty="0"/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EAEBC7B-7BEE-A19D-C1E0-0F0FBC1A2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55076" y="2196066"/>
            <a:ext cx="3984424" cy="334591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tr-TR" sz="1850" dirty="0"/>
              <a:t> </a:t>
            </a:r>
            <a:r>
              <a:rPr lang="tr-TR" sz="1850" b="1" dirty="0"/>
              <a:t>Komut Kategorileri: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850" dirty="0"/>
              <a:t>  • Yürütme: 18,933 komut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850" dirty="0"/>
              <a:t>  • Savunma Atlatma: 18,178 komut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850" dirty="0"/>
              <a:t>  • Kalıcılık: 18,081 komut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850" dirty="0"/>
              <a:t>  • Keşif: 11,835 komut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850" dirty="0"/>
              <a:t>  • İndirme: 74 komut</a:t>
            </a:r>
          </a:p>
          <a:p>
            <a:pPr marL="0" indent="0">
              <a:lnSpc>
                <a:spcPct val="100000"/>
              </a:lnSpc>
              <a:buNone/>
            </a:pPr>
            <a:endParaRPr lang="tr-TR" sz="1850" dirty="0"/>
          </a:p>
          <a:p>
            <a:pPr>
              <a:lnSpc>
                <a:spcPct val="100000"/>
              </a:lnSpc>
            </a:pPr>
            <a:endParaRPr lang="tr-TR" sz="1850" dirty="0"/>
          </a:p>
          <a:p>
            <a:pPr>
              <a:lnSpc>
                <a:spcPct val="100000"/>
              </a:lnSpc>
            </a:pPr>
            <a:endParaRPr lang="tr-TR" sz="1850" dirty="0"/>
          </a:p>
        </p:txBody>
      </p:sp>
    </p:spTree>
    <p:extLst>
      <p:ext uri="{BB962C8B-B14F-4D97-AF65-F5344CB8AC3E}">
        <p14:creationId xmlns:p14="http://schemas.microsoft.com/office/powerpoint/2010/main" val="1471770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1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517EBC5-11E2-8046-031F-5454E0BDC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tr-TR" sz="4000" dirty="0">
                <a:cs typeface="Times New Roman" panose="02020603050405020304" pitchFamily="18" charset="0"/>
              </a:rPr>
              <a:t>Ödevin Amacı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E49C953-AC54-5DDE-2EDD-6AC068B6D3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15568" y="2481943"/>
            <a:ext cx="10168128" cy="36950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tr-TR" altLang="tr-TR" sz="2000" b="0" i="0" u="none" strike="noStrike" cap="none" normalizeH="0" baseline="0" dirty="0">
                <a:ln>
                  <a:noFill/>
                </a:ln>
                <a:effectLst/>
                <a:cs typeface="Times New Roman" panose="02020603050405020304" pitchFamily="18" charset="0"/>
              </a:rPr>
              <a:t>Gerçek dünyadan saldırı verisi toplamak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tr-TR" altLang="tr-TR" sz="2000" b="0" i="0" u="none" strike="noStrike" cap="none" normalizeH="0" baseline="0" dirty="0">
                <a:ln>
                  <a:noFill/>
                </a:ln>
                <a:effectLst/>
                <a:cs typeface="Times New Roman" panose="02020603050405020304" pitchFamily="18" charset="0"/>
              </a:rPr>
              <a:t>Toplanan loglardan </a:t>
            </a:r>
            <a:r>
              <a:rPr kumimoji="0" lang="tr-TR" altLang="tr-TR" sz="2000" b="1" i="0" u="none" strike="noStrike" cap="none" normalizeH="0" baseline="0" dirty="0">
                <a:ln>
                  <a:noFill/>
                </a:ln>
                <a:effectLst/>
                <a:cs typeface="Times New Roman" panose="02020603050405020304" pitchFamily="18" charset="0"/>
              </a:rPr>
              <a:t>saldırgan davranışlarını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effectLst/>
                <a:cs typeface="Times New Roman" panose="02020603050405020304" pitchFamily="18" charset="0"/>
              </a:rPr>
              <a:t> (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effectLst/>
                <a:cs typeface="Times New Roman" panose="02020603050405020304" pitchFamily="18" charset="0"/>
              </a:rPr>
              <a:t>TTP’ler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effectLst/>
                <a:cs typeface="Times New Roman" panose="02020603050405020304" pitchFamily="18" charset="0"/>
              </a:rPr>
              <a:t>) çıkarmak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tr-TR" altLang="tr-TR" sz="2000" b="0" i="0" u="none" strike="noStrike" cap="none" normalizeH="0" baseline="0" dirty="0">
                <a:ln>
                  <a:noFill/>
                </a:ln>
                <a:effectLst/>
                <a:cs typeface="Times New Roman" panose="02020603050405020304" pitchFamily="18" charset="0"/>
              </a:rPr>
              <a:t>Bu davranışları </a:t>
            </a:r>
            <a:r>
              <a:rPr kumimoji="0" lang="tr-TR" altLang="tr-TR" sz="2000" b="1" i="0" u="none" strike="noStrike" cap="none" normalizeH="0" baseline="0" dirty="0">
                <a:ln>
                  <a:noFill/>
                </a:ln>
                <a:effectLst/>
                <a:cs typeface="Times New Roman" panose="02020603050405020304" pitchFamily="18" charset="0"/>
              </a:rPr>
              <a:t>MITRE ATT&amp;CK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effectLst/>
                <a:cs typeface="Times New Roman" panose="02020603050405020304" pitchFamily="18" charset="0"/>
              </a:rPr>
              <a:t> gibi bir çerçeve ile ilişkilendirerek analiz etmek</a:t>
            </a:r>
          </a:p>
          <a:p>
            <a:pPr lvl="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tr-TR" sz="2000" dirty="0"/>
              <a:t>Saldırıların coğrafi dağılımını inceleyerek </a:t>
            </a:r>
            <a:r>
              <a:rPr lang="tr-TR" sz="2000" b="1" dirty="0"/>
              <a:t>saldırgan profili</a:t>
            </a:r>
            <a:r>
              <a:rPr lang="tr-TR" sz="2000" dirty="0"/>
              <a:t> çıkarmak ve görselleştirmek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824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F722965-D963-C8E4-EB7C-CF6B9530E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77" y="396240"/>
            <a:ext cx="10653578" cy="568960"/>
          </a:xfrm>
        </p:spPr>
        <p:txBody>
          <a:bodyPr>
            <a:normAutofit/>
          </a:bodyPr>
          <a:lstStyle/>
          <a:p>
            <a:r>
              <a:rPr lang="tr-TR" sz="3200" dirty="0"/>
              <a:t>Dünya haritası ve IP görselleştirme</a:t>
            </a:r>
          </a:p>
        </p:txBody>
      </p:sp>
      <p:pic>
        <p:nvPicPr>
          <p:cNvPr id="6" name="İçerik Yer Tutucusu 5" descr="harita, düny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9BE43255-31F8-925F-E921-1BDA10E89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413" y="1708123"/>
            <a:ext cx="10495721" cy="4789532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A776F220-060C-A10B-14DF-209E9E4A9B06}"/>
              </a:ext>
            </a:extLst>
          </p:cNvPr>
          <p:cNvSpPr txBox="1"/>
          <p:nvPr/>
        </p:nvSpPr>
        <p:spPr>
          <a:xfrm>
            <a:off x="1063876" y="1076464"/>
            <a:ext cx="855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→ Isı Haritası</a:t>
            </a:r>
            <a:r>
              <a:rPr lang="tr-TR" dirty="0"/>
              <a:t>, aktivite sayısı yüksek IP’ler daha parlak / daha yoğun görünüyor.</a:t>
            </a:r>
          </a:p>
        </p:txBody>
      </p:sp>
    </p:spTree>
    <p:extLst>
      <p:ext uri="{BB962C8B-B14F-4D97-AF65-F5344CB8AC3E}">
        <p14:creationId xmlns:p14="http://schemas.microsoft.com/office/powerpoint/2010/main" val="1428086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FFFC4A3-69D1-4156-8C70-6E16529A8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11" y="685728"/>
            <a:ext cx="10653578" cy="340360"/>
          </a:xfrm>
        </p:spPr>
        <p:txBody>
          <a:bodyPr>
            <a:noAutofit/>
          </a:bodyPr>
          <a:lstStyle/>
          <a:p>
            <a:r>
              <a:rPr lang="tr-TR" sz="1800" dirty="0"/>
              <a:t>→ </a:t>
            </a:r>
            <a:r>
              <a:rPr lang="tr-TR" sz="1800" b="1" dirty="0"/>
              <a:t>İşaretleyici Harita </a:t>
            </a:r>
            <a:r>
              <a:rPr lang="tr-TR" sz="1800" dirty="0"/>
              <a:t>, </a:t>
            </a:r>
            <a:r>
              <a:rPr lang="tr-TR" sz="1800" b="0" dirty="0"/>
              <a:t>en aktif IP’lerin detaylarını tek tek görebildiğim marker tabanlı haritadır.</a:t>
            </a:r>
            <a:endParaRPr lang="tr-TR" sz="1800" b="0" dirty="0">
              <a:latin typeface="+mn-lt"/>
            </a:endParaRPr>
          </a:p>
        </p:txBody>
      </p:sp>
      <p:pic>
        <p:nvPicPr>
          <p:cNvPr id="5" name="İçerik Yer Tutucusu 4" descr="harita, metin, atlas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5161EB5C-4EA7-6C6E-EDD2-7EC1D41CA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9211" y="1641987"/>
            <a:ext cx="10545415" cy="478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84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5A78F5A-A2F3-61DF-F6CD-B0B9AE65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51" y="548640"/>
            <a:ext cx="10783898" cy="555331"/>
          </a:xfrm>
        </p:spPr>
        <p:txBody>
          <a:bodyPr>
            <a:noAutofit/>
          </a:bodyPr>
          <a:lstStyle/>
          <a:p>
            <a:r>
              <a:rPr lang="tr-TR" sz="1800" dirty="0"/>
              <a:t> → </a:t>
            </a:r>
            <a:r>
              <a:rPr lang="tr-TR" sz="1800" b="1" dirty="0"/>
              <a:t>Küme Haritası</a:t>
            </a:r>
            <a:r>
              <a:rPr lang="tr-TR" sz="1800" b="0" dirty="0"/>
              <a:t>, dünyanın neresinde saldırı yoğunluğu olduğunu kümeleme yaklaşımıyla gösteren haritadır.</a:t>
            </a:r>
          </a:p>
        </p:txBody>
      </p:sp>
      <p:pic>
        <p:nvPicPr>
          <p:cNvPr id="5" name="İçerik Yer Tutucusu 4" descr="harita, metin, atlas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07EF95F-A002-7911-E4CA-13A0BD5A9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77" y="1439215"/>
            <a:ext cx="10412362" cy="5018057"/>
          </a:xfrm>
        </p:spPr>
      </p:pic>
    </p:spTree>
    <p:extLst>
      <p:ext uri="{BB962C8B-B14F-4D97-AF65-F5344CB8AC3E}">
        <p14:creationId xmlns:p14="http://schemas.microsoft.com/office/powerpoint/2010/main" val="2469673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C288EC0-9823-5B42-8B75-0131CE58A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dirty="0"/>
              <a:t>Kullandığım Teknolojiler</a:t>
            </a:r>
          </a:p>
        </p:txBody>
      </p:sp>
      <p:graphicFrame>
        <p:nvGraphicFramePr>
          <p:cNvPr id="8" name="İçerik Yer Tutucusu 7">
            <a:extLst>
              <a:ext uri="{FF2B5EF4-FFF2-40B4-BE49-F238E27FC236}">
                <a16:creationId xmlns:a16="http://schemas.microsoft.com/office/drawing/2014/main" id="{825C9319-AE9D-2CBA-FC26-D962BDF6DB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414191"/>
              </p:ext>
            </p:extLst>
          </p:nvPr>
        </p:nvGraphicFramePr>
        <p:xfrm>
          <a:off x="868189" y="1453360"/>
          <a:ext cx="10455622" cy="4944309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4415770">
                  <a:extLst>
                    <a:ext uri="{9D8B030D-6E8A-4147-A177-3AD203B41FA5}">
                      <a16:colId xmlns:a16="http://schemas.microsoft.com/office/drawing/2014/main" val="2709803884"/>
                    </a:ext>
                  </a:extLst>
                </a:gridCol>
                <a:gridCol w="6039852">
                  <a:extLst>
                    <a:ext uri="{9D8B030D-6E8A-4147-A177-3AD203B41FA5}">
                      <a16:colId xmlns:a16="http://schemas.microsoft.com/office/drawing/2014/main" val="1766962318"/>
                    </a:ext>
                  </a:extLst>
                </a:gridCol>
              </a:tblGrid>
              <a:tr h="296299"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  <a:buNone/>
                      </a:pPr>
                      <a:r>
                        <a:rPr lang="tr-TR" sz="1600" b="1"/>
                        <a:t>  Kütüphane</a:t>
                      </a:r>
                    </a:p>
                    <a:p>
                      <a:pPr algn="just">
                        <a:spcAft>
                          <a:spcPts val="300"/>
                        </a:spcAft>
                        <a:buNone/>
                      </a:pPr>
                      <a:endParaRPr lang="tr-TR" sz="1600" dirty="0"/>
                    </a:p>
                  </a:txBody>
                  <a:tcPr marL="74075" marR="74075" marT="37037" marB="37037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  <a:buNone/>
                      </a:pPr>
                      <a:r>
                        <a:rPr lang="tr-TR" sz="1600" b="1"/>
                        <a:t>Kullanım Amacı </a:t>
                      </a:r>
                    </a:p>
                    <a:p>
                      <a:pPr algn="just">
                        <a:spcAft>
                          <a:spcPts val="300"/>
                        </a:spcAft>
                        <a:buNone/>
                      </a:pPr>
                      <a:endParaRPr lang="tr-TR" sz="1600" dirty="0"/>
                    </a:p>
                  </a:txBody>
                  <a:tcPr marL="74075" marR="74075" marT="37037" marB="37037" anchor="ctr"/>
                </a:tc>
                <a:extLst>
                  <a:ext uri="{0D108BD9-81ED-4DB2-BD59-A6C34878D82A}">
                    <a16:rowId xmlns:a16="http://schemas.microsoft.com/office/drawing/2014/main" val="51601106"/>
                  </a:ext>
                </a:extLst>
              </a:tr>
              <a:tr h="518523"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  <a:buNone/>
                      </a:pPr>
                      <a:r>
                        <a:rPr lang="tr-TR" sz="1600" b="1"/>
                        <a:t>  geoip2</a:t>
                      </a:r>
                      <a:endParaRPr lang="tr-TR" sz="1600" dirty="0"/>
                    </a:p>
                  </a:txBody>
                  <a:tcPr marL="74075" marR="74075" marT="37037" marB="37037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  <a:buNone/>
                      </a:pPr>
                      <a:r>
                        <a:rPr lang="tr-TR" sz="1600"/>
                        <a:t>IP adreslerini ülke / şehir bilgisine dönüştürmek ve saldırıların coğrafi dağılımını bulmak</a:t>
                      </a:r>
                      <a:endParaRPr lang="tr-TR" sz="1600" dirty="0"/>
                    </a:p>
                  </a:txBody>
                  <a:tcPr marL="74075" marR="74075" marT="37037" marB="37037" anchor="ctr"/>
                </a:tc>
                <a:extLst>
                  <a:ext uri="{0D108BD9-81ED-4DB2-BD59-A6C34878D82A}">
                    <a16:rowId xmlns:a16="http://schemas.microsoft.com/office/drawing/2014/main" val="484444750"/>
                  </a:ext>
                </a:extLst>
              </a:tr>
              <a:tr h="659174"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  <a:buNone/>
                      </a:pPr>
                      <a:r>
                        <a:rPr lang="tr-TR" sz="1600" b="1"/>
                        <a:t>  folium</a:t>
                      </a:r>
                      <a:endParaRPr lang="tr-TR" sz="1600" dirty="0"/>
                    </a:p>
                  </a:txBody>
                  <a:tcPr marL="74075" marR="74075" marT="37037" marB="37037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  <a:buNone/>
                      </a:pPr>
                      <a:r>
                        <a:rPr lang="tr-TR" sz="1600"/>
                        <a:t>Saldırgan IP’lerini dünya haritası üzerinde ısı haritası ve marker haritası olarak görselleştirmek</a:t>
                      </a:r>
                    </a:p>
                  </a:txBody>
                  <a:tcPr marL="74075" marR="74075" marT="37037" marB="37037" anchor="ctr"/>
                </a:tc>
                <a:extLst>
                  <a:ext uri="{0D108BD9-81ED-4DB2-BD59-A6C34878D82A}">
                    <a16:rowId xmlns:a16="http://schemas.microsoft.com/office/drawing/2014/main" val="75409335"/>
                  </a:ext>
                </a:extLst>
              </a:tr>
              <a:tr h="518523"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  <a:buNone/>
                      </a:pPr>
                      <a:r>
                        <a:rPr lang="tr-TR" sz="1600" b="1"/>
                        <a:t>  numpy</a:t>
                      </a:r>
                      <a:endParaRPr lang="tr-TR" sz="1600" dirty="0"/>
                    </a:p>
                  </a:txBody>
                  <a:tcPr marL="74075" marR="74075" marT="37037" marB="37037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  <a:buNone/>
                      </a:pPr>
                      <a:r>
                        <a:rPr lang="tr-TR" sz="1600"/>
                        <a:t>Sayısal işlemler, diziler ve veri hesaplamalarında hız ve performans sağlamak</a:t>
                      </a:r>
                      <a:endParaRPr lang="tr-TR" sz="1600" dirty="0"/>
                    </a:p>
                  </a:txBody>
                  <a:tcPr marL="74075" marR="74075" marT="37037" marB="37037" anchor="ctr"/>
                </a:tc>
                <a:extLst>
                  <a:ext uri="{0D108BD9-81ED-4DB2-BD59-A6C34878D82A}">
                    <a16:rowId xmlns:a16="http://schemas.microsoft.com/office/drawing/2014/main" val="2644625319"/>
                  </a:ext>
                </a:extLst>
              </a:tr>
              <a:tr h="518523"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  <a:buNone/>
                      </a:pPr>
                      <a:r>
                        <a:rPr lang="tr-TR" sz="1600" b="1"/>
                        <a:t>  pandas</a:t>
                      </a:r>
                      <a:endParaRPr lang="tr-TR" sz="1600" dirty="0"/>
                    </a:p>
                  </a:txBody>
                  <a:tcPr marL="74075" marR="74075" marT="37037" marB="37037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  <a:buNone/>
                      </a:pPr>
                      <a:r>
                        <a:rPr lang="tr-TR" sz="1600"/>
                        <a:t>Cowrie loglarını tabloya dönüştürmek, filtrelemek, temizlemek ve analiz etmek</a:t>
                      </a:r>
                    </a:p>
                  </a:txBody>
                  <a:tcPr marL="74075" marR="74075" marT="37037" marB="37037" anchor="ctr"/>
                </a:tc>
                <a:extLst>
                  <a:ext uri="{0D108BD9-81ED-4DB2-BD59-A6C34878D82A}">
                    <a16:rowId xmlns:a16="http://schemas.microsoft.com/office/drawing/2014/main" val="1521869242"/>
                  </a:ext>
                </a:extLst>
              </a:tr>
              <a:tr h="740748"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  <a:buNone/>
                      </a:pPr>
                      <a:r>
                        <a:rPr lang="tr-TR" sz="1600" b="1"/>
                        <a:t>  matplotlib</a:t>
                      </a:r>
                      <a:endParaRPr lang="tr-TR" sz="1600" dirty="0"/>
                    </a:p>
                  </a:txBody>
                  <a:tcPr marL="74075" marR="74075" marT="37037" marB="37037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  <a:buNone/>
                      </a:pPr>
                      <a:r>
                        <a:rPr lang="tr-TR" sz="1600"/>
                        <a:t>Saldırı istatistikleri (IP sayısı, kullanıcı adı denemeleri, saatlik yoğunluk vb.) için grafik çizmek</a:t>
                      </a:r>
                    </a:p>
                  </a:txBody>
                  <a:tcPr marL="74075" marR="74075" marT="37037" marB="37037" anchor="ctr"/>
                </a:tc>
                <a:extLst>
                  <a:ext uri="{0D108BD9-81ED-4DB2-BD59-A6C34878D82A}">
                    <a16:rowId xmlns:a16="http://schemas.microsoft.com/office/drawing/2014/main" val="121981394"/>
                  </a:ext>
                </a:extLst>
              </a:tr>
              <a:tr h="740748"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  <a:buNone/>
                      </a:pPr>
                      <a:r>
                        <a:rPr lang="tr-TR" sz="1600" b="1"/>
                        <a:t>  seaborn</a:t>
                      </a:r>
                      <a:endParaRPr lang="tr-TR" sz="1600" dirty="0"/>
                    </a:p>
                  </a:txBody>
                  <a:tcPr marL="74075" marR="74075" marT="37037" marB="37037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  <a:buNone/>
                      </a:pPr>
                      <a:r>
                        <a:rPr lang="tr-TR" sz="1600"/>
                        <a:t>Matplotlib grafiklerini daha estetik ve anlaşılır hâle getirmek; dağılım ve istatistiksel grafikler üretmek</a:t>
                      </a:r>
                    </a:p>
                  </a:txBody>
                  <a:tcPr marL="74075" marR="74075" marT="37037" marB="37037" anchor="ctr"/>
                </a:tc>
                <a:extLst>
                  <a:ext uri="{0D108BD9-81ED-4DB2-BD59-A6C34878D82A}">
                    <a16:rowId xmlns:a16="http://schemas.microsoft.com/office/drawing/2014/main" val="3255896235"/>
                  </a:ext>
                </a:extLst>
              </a:tr>
              <a:tr h="518523"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  <a:buNone/>
                      </a:pPr>
                      <a:r>
                        <a:rPr lang="tr-TR" sz="1600" b="1"/>
                        <a:t>  requests</a:t>
                      </a:r>
                      <a:endParaRPr lang="tr-TR" sz="1600" dirty="0"/>
                    </a:p>
                  </a:txBody>
                  <a:tcPr marL="74075" marR="74075" marT="37037" marB="37037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300"/>
                        </a:spcAft>
                        <a:buNone/>
                      </a:pPr>
                      <a:r>
                        <a:rPr lang="tr-TR" sz="1600"/>
                        <a:t>IP-API gibi servislerden coğrafi bilgi almak için HTTP isteği yapmak</a:t>
                      </a:r>
                      <a:endParaRPr lang="tr-TR" sz="1600" dirty="0"/>
                    </a:p>
                  </a:txBody>
                  <a:tcPr marL="74075" marR="74075" marT="37037" marB="37037" anchor="ctr"/>
                </a:tc>
                <a:extLst>
                  <a:ext uri="{0D108BD9-81ED-4DB2-BD59-A6C34878D82A}">
                    <a16:rowId xmlns:a16="http://schemas.microsoft.com/office/drawing/2014/main" val="1980667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277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39768F5-F872-3365-B823-090B7DAFF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99624"/>
            <a:ext cx="10353762" cy="4058751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tr-TR" sz="6600" b="1" dirty="0"/>
              <a:t>SON</a:t>
            </a:r>
          </a:p>
          <a:p>
            <a:pPr marL="36900" indent="0" algn="ctr">
              <a:buNone/>
            </a:pPr>
            <a:r>
              <a:rPr lang="tr-TR" sz="4300" b="1" dirty="0"/>
              <a:t>Ağ Güvenliği ve Analiz</a:t>
            </a:r>
          </a:p>
          <a:p>
            <a:pPr marL="36900" indent="0" algn="ctr">
              <a:buNone/>
            </a:pPr>
            <a:r>
              <a:rPr lang="tr-TR" sz="4300" b="1" dirty="0"/>
              <a:t>Elif Sude ATEŞ-20259257009</a:t>
            </a:r>
          </a:p>
          <a:p>
            <a:pPr marL="36900" indent="0" algn="ctr">
              <a:buNone/>
            </a:pPr>
            <a:endParaRPr lang="tr-TR" sz="6600" b="1" dirty="0"/>
          </a:p>
        </p:txBody>
      </p:sp>
    </p:spTree>
    <p:extLst>
      <p:ext uri="{BB962C8B-B14F-4D97-AF65-F5344CB8AC3E}">
        <p14:creationId xmlns:p14="http://schemas.microsoft.com/office/powerpoint/2010/main" val="864365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494E33A-66B3-2BB5-4781-C262FB9C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tr-TR" sz="4000" dirty="0">
                <a:cs typeface="Times New Roman" panose="02020603050405020304" pitchFamily="18" charset="0"/>
              </a:rPr>
              <a:t>TTP Nedir?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07F16855-470A-8649-177C-C26FD5CEC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tr-TR" altLang="tr-TR" sz="2000" b="1" dirty="0">
                <a:cs typeface="Times New Roman" panose="02020603050405020304" pitchFamily="18" charset="0"/>
              </a:rPr>
              <a:t>Taktikler: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FontTx/>
              <a:buChar char="•"/>
            </a:pPr>
            <a:r>
              <a:rPr lang="tr-TR" altLang="tr-TR" sz="2000" dirty="0">
                <a:cs typeface="Times New Roman" panose="02020603050405020304" pitchFamily="18" charset="0"/>
              </a:rPr>
              <a:t>  Saldırganın genel amacını ifade eden stratejilerdir.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FontTx/>
              <a:buChar char="•"/>
            </a:pPr>
            <a:r>
              <a:rPr lang="tr-TR" altLang="tr-TR" sz="2000" dirty="0">
                <a:cs typeface="Times New Roman" panose="02020603050405020304" pitchFamily="18" charset="0"/>
              </a:rPr>
              <a:t>  Taktikler, bir saldırının </a:t>
            </a:r>
            <a:r>
              <a:rPr lang="tr-TR" altLang="tr-TR" sz="2000" b="1" dirty="0">
                <a:cs typeface="Times New Roman" panose="02020603050405020304" pitchFamily="18" charset="0"/>
              </a:rPr>
              <a:t>"Ne?" </a:t>
            </a:r>
            <a:r>
              <a:rPr lang="tr-TR" altLang="tr-TR" sz="2000" dirty="0">
                <a:cs typeface="Times New Roman" panose="02020603050405020304" pitchFamily="18" charset="0"/>
              </a:rPr>
              <a:t>sorusuna yanıt verir.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None/>
            </a:pPr>
            <a:r>
              <a:rPr lang="tr-TR" altLang="tr-TR" sz="2000" b="1" dirty="0">
                <a:cs typeface="Times New Roman" panose="02020603050405020304" pitchFamily="18" charset="0"/>
              </a:rPr>
              <a:t>Teknikler: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FontTx/>
              <a:buChar char="•"/>
            </a:pPr>
            <a:r>
              <a:rPr lang="tr-TR" altLang="tr-TR" sz="2000" dirty="0">
                <a:cs typeface="Times New Roman" panose="02020603050405020304" pitchFamily="18" charset="0"/>
              </a:rPr>
              <a:t>  Belirli bir taktiği gerçekleştirmek için kullanılan yöntemlerdir.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FontTx/>
              <a:buChar char="•"/>
            </a:pPr>
            <a:r>
              <a:rPr lang="tr-TR" altLang="tr-TR" sz="2000" dirty="0">
                <a:cs typeface="Times New Roman" panose="02020603050405020304" pitchFamily="18" charset="0"/>
              </a:rPr>
              <a:t>  Teknikler, saldırının </a:t>
            </a:r>
            <a:r>
              <a:rPr lang="tr-TR" altLang="tr-TR" sz="2000" b="1" dirty="0">
                <a:cs typeface="Times New Roman" panose="02020603050405020304" pitchFamily="18" charset="0"/>
              </a:rPr>
              <a:t>"Nasıl?" </a:t>
            </a:r>
            <a:r>
              <a:rPr lang="tr-TR" altLang="tr-TR" sz="2000" dirty="0">
                <a:cs typeface="Times New Roman" panose="02020603050405020304" pitchFamily="18" charset="0"/>
              </a:rPr>
              <a:t>sorusuna yanıt verir.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tr-TR" sz="2000" b="1" dirty="0">
                <a:cs typeface="Times New Roman" panose="02020603050405020304" pitchFamily="18" charset="0"/>
              </a:rPr>
              <a:t>Prosedürler: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tr-TR" sz="2000" dirty="0">
                <a:cs typeface="Times New Roman" panose="02020603050405020304" pitchFamily="18" charset="0"/>
              </a:rPr>
              <a:t>Bir tekniği uygulamak için yapılan eylemleri ve kullanılan özel araçları tanımlar.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tr-TR" sz="2000" dirty="0">
                <a:cs typeface="Times New Roman" panose="02020603050405020304" pitchFamily="18" charset="0"/>
              </a:rPr>
              <a:t>Prosedürler, tekniklerin </a:t>
            </a:r>
            <a:r>
              <a:rPr lang="tr-TR" sz="2000" b="1" dirty="0">
                <a:cs typeface="Times New Roman" panose="02020603050405020304" pitchFamily="18" charset="0"/>
              </a:rPr>
              <a:t>"Hangi adımlarla?" </a:t>
            </a:r>
            <a:r>
              <a:rPr lang="tr-TR" sz="2000" dirty="0">
                <a:cs typeface="Times New Roman" panose="02020603050405020304" pitchFamily="18" charset="0"/>
              </a:rPr>
              <a:t>uygulandığına dair en ayrıntılı bilgiyi sağlar.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tr-TR" sz="20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tr-TR" sz="2000" dirty="0" err="1">
                <a:solidFill>
                  <a:schemeClr val="accent2"/>
                </a:solidFill>
                <a:cs typeface="Times New Roman" panose="02020603050405020304" pitchFamily="18" charset="0"/>
              </a:rPr>
              <a:t>Honeypot’u</a:t>
            </a:r>
            <a:r>
              <a:rPr lang="tr-TR" sz="2000" dirty="0">
                <a:solidFill>
                  <a:schemeClr val="accent2"/>
                </a:solidFill>
                <a:cs typeface="Times New Roman" panose="02020603050405020304" pitchFamily="18" charset="0"/>
              </a:rPr>
              <a:t> kullanarak bu </a:t>
            </a:r>
            <a:r>
              <a:rPr lang="tr-TR" sz="2000" dirty="0" err="1">
                <a:solidFill>
                  <a:schemeClr val="accent2"/>
                </a:solidFill>
                <a:cs typeface="Times New Roman" panose="02020603050405020304" pitchFamily="18" charset="0"/>
              </a:rPr>
              <a:t>TTP’leri</a:t>
            </a:r>
            <a:r>
              <a:rPr lang="tr-TR" sz="2000" dirty="0">
                <a:solidFill>
                  <a:schemeClr val="accent2"/>
                </a:solidFill>
                <a:cs typeface="Times New Roman" panose="02020603050405020304" pitchFamily="18" charset="0"/>
              </a:rPr>
              <a:t> gerçek saldırı verisi üzerinden gözlemlemeye çalıştım.</a:t>
            </a:r>
            <a:endParaRPr lang="tr-TR" altLang="tr-TR" sz="2000" dirty="0">
              <a:solidFill>
                <a:schemeClr val="accent2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tr-TR" sz="2000" dirty="0">
              <a:solidFill>
                <a:schemeClr val="accent2"/>
              </a:solidFill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tr-TR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498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2B410C1-32DD-F848-3C6B-F5A2B74F8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tr-TR" sz="4000" dirty="0" err="1">
                <a:cs typeface="Times New Roman" panose="02020603050405020304" pitchFamily="18" charset="0"/>
              </a:rPr>
              <a:t>Honeypot</a:t>
            </a:r>
            <a:r>
              <a:rPr lang="tr-TR" sz="4000" dirty="0">
                <a:cs typeface="Times New Roman" panose="02020603050405020304" pitchFamily="18" charset="0"/>
              </a:rPr>
              <a:t> Nedir 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722DC5C-3FA7-C509-34DC-680198593E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11936" y="2198198"/>
            <a:ext cx="10168128" cy="36950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500"/>
              </a:spcAft>
              <a:buClrTx/>
              <a:buSz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effectLst/>
                <a:cs typeface="Times New Roman" panose="02020603050405020304" pitchFamily="18" charset="0"/>
              </a:rPr>
              <a:t>Saldırganların ilgisini çekmek için bilerek açık bırakılan, </a:t>
            </a:r>
            <a:r>
              <a:rPr kumimoji="0" lang="tr-TR" altLang="tr-TR" sz="1600" i="0" u="none" strike="noStrike" cap="none" normalizeH="0" baseline="0" dirty="0">
                <a:ln>
                  <a:noFill/>
                </a:ln>
                <a:effectLst/>
                <a:cs typeface="Times New Roman" panose="02020603050405020304" pitchFamily="18" charset="0"/>
              </a:rPr>
              <a:t>tuzak amaçlı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effectLst/>
                <a:cs typeface="Times New Roman" panose="02020603050405020304" pitchFamily="18" charset="0"/>
              </a:rPr>
              <a:t>sistemler.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800"/>
              </a:spcAft>
              <a:buClrTx/>
              <a:buSzTx/>
              <a:buNone/>
              <a:tabLst/>
            </a:pPr>
            <a:r>
              <a:rPr kumimoji="0" lang="tr-TR" altLang="tr-TR" sz="1600" b="1" i="0" u="none" strike="noStrike" cap="none" normalizeH="0" baseline="0" dirty="0">
                <a:ln>
                  <a:noFill/>
                </a:ln>
                <a:effectLst/>
                <a:cs typeface="Times New Roman" panose="02020603050405020304" pitchFamily="18" charset="0"/>
              </a:rPr>
              <a:t>Amaç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8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effectLst/>
                <a:cs typeface="Times New Roman" panose="02020603050405020304" pitchFamily="18" charset="0"/>
              </a:rPr>
              <a:t>  Saldırı trendlerini izlemek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8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effectLst/>
                <a:cs typeface="Times New Roman" panose="02020603050405020304" pitchFamily="18" charset="0"/>
              </a:rPr>
              <a:t>  Yeni zararlı yazılımları yakalamak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80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effectLst/>
                <a:cs typeface="Times New Roman" panose="02020603050405020304" pitchFamily="18" charset="0"/>
              </a:rPr>
              <a:t>  Saldırgan davranış modellerini analiz etmek</a:t>
            </a:r>
          </a:p>
          <a:p>
            <a:pPr marL="0" indent="0">
              <a:spcAft>
                <a:spcPts val="500"/>
              </a:spcAft>
              <a:buNone/>
            </a:pPr>
            <a:r>
              <a:rPr lang="tr-TR" sz="1600" b="1" dirty="0" err="1">
                <a:cs typeface="Times New Roman" panose="02020603050405020304" pitchFamily="18" charset="0"/>
              </a:rPr>
              <a:t>Honeypot</a:t>
            </a:r>
            <a:r>
              <a:rPr lang="tr-TR" sz="1600" b="1" dirty="0">
                <a:cs typeface="Times New Roman" panose="02020603050405020304" pitchFamily="18" charset="0"/>
              </a:rPr>
              <a:t> Türleri </a:t>
            </a:r>
            <a:endParaRPr lang="tr-TR" sz="1600" dirty="0">
              <a:cs typeface="Times New Roman" panose="02020603050405020304" pitchFamily="18" charset="0"/>
            </a:endParaRPr>
          </a:p>
          <a:p>
            <a:pPr marL="0" indent="0">
              <a:spcAft>
                <a:spcPts val="500"/>
              </a:spcAft>
              <a:buNone/>
            </a:pPr>
            <a:r>
              <a:rPr lang="tr-TR" sz="1600" b="1" dirty="0">
                <a:cs typeface="Times New Roman" panose="02020603050405020304" pitchFamily="18" charset="0"/>
              </a:rPr>
              <a:t>   Düşük etkileşimli </a:t>
            </a:r>
            <a:r>
              <a:rPr lang="tr-TR" sz="1600" b="1" dirty="0" err="1">
                <a:cs typeface="Times New Roman" panose="02020603050405020304" pitchFamily="18" charset="0"/>
              </a:rPr>
              <a:t>honeypot</a:t>
            </a:r>
            <a:endParaRPr lang="tr-TR" sz="1600" dirty="0">
              <a:cs typeface="Times New Roman" panose="02020603050405020304" pitchFamily="18" charset="0"/>
            </a:endParaRPr>
          </a:p>
          <a:p>
            <a:pPr lvl="1">
              <a:spcAft>
                <a:spcPts val="500"/>
              </a:spcAft>
            </a:pPr>
            <a:r>
              <a:rPr lang="tr-TR" sz="1600" dirty="0">
                <a:cs typeface="Times New Roman" panose="02020603050405020304" pitchFamily="18" charset="0"/>
              </a:rPr>
              <a:t>Sadece belirli servisleri taklit eder (</a:t>
            </a:r>
            <a:r>
              <a:rPr lang="tr-TR" sz="1600" dirty="0" err="1">
                <a:cs typeface="Times New Roman" panose="02020603050405020304" pitchFamily="18" charset="0"/>
              </a:rPr>
              <a:t>Cowrie</a:t>
            </a:r>
            <a:r>
              <a:rPr lang="tr-TR" sz="1600" dirty="0">
                <a:cs typeface="Times New Roman" panose="02020603050405020304" pitchFamily="18" charset="0"/>
              </a:rPr>
              <a:t> gibi)</a:t>
            </a:r>
          </a:p>
          <a:p>
            <a:pPr lvl="1">
              <a:spcAft>
                <a:spcPts val="500"/>
              </a:spcAft>
            </a:pPr>
            <a:r>
              <a:rPr lang="tr-TR" sz="1600" dirty="0">
                <a:cs typeface="Times New Roman" panose="02020603050405020304" pitchFamily="18" charset="0"/>
              </a:rPr>
              <a:t>Daha güvenli, yönetimi kolay</a:t>
            </a:r>
          </a:p>
          <a:p>
            <a:pPr marL="0" indent="0">
              <a:spcAft>
                <a:spcPts val="500"/>
              </a:spcAft>
              <a:buNone/>
            </a:pPr>
            <a:r>
              <a:rPr lang="tr-TR" sz="1600" b="1" dirty="0">
                <a:cs typeface="Times New Roman" panose="02020603050405020304" pitchFamily="18" charset="0"/>
              </a:rPr>
              <a:t>   Yüksek etkileşimli </a:t>
            </a:r>
            <a:r>
              <a:rPr lang="tr-TR" sz="1600" b="1" dirty="0" err="1">
                <a:cs typeface="Times New Roman" panose="02020603050405020304" pitchFamily="18" charset="0"/>
              </a:rPr>
              <a:t>honeypot</a:t>
            </a:r>
            <a:endParaRPr lang="tr-TR" sz="1600" dirty="0">
              <a:cs typeface="Times New Roman" panose="02020603050405020304" pitchFamily="18" charset="0"/>
            </a:endParaRPr>
          </a:p>
          <a:p>
            <a:pPr lvl="1">
              <a:spcAft>
                <a:spcPts val="500"/>
              </a:spcAft>
            </a:pPr>
            <a:r>
              <a:rPr lang="tr-TR" sz="1600" dirty="0">
                <a:cs typeface="Times New Roman" panose="02020603050405020304" pitchFamily="18" charset="0"/>
              </a:rPr>
              <a:t>Neredeyse gerçek sistemdir, saldırgan daha çok şey yapabilir</a:t>
            </a:r>
          </a:p>
          <a:p>
            <a:pPr lvl="1">
              <a:spcAft>
                <a:spcPts val="500"/>
              </a:spcAft>
            </a:pPr>
            <a:r>
              <a:rPr lang="tr-TR" sz="1600" dirty="0">
                <a:cs typeface="Times New Roman" panose="02020603050405020304" pitchFamily="18" charset="0"/>
              </a:rPr>
              <a:t>Daha riskli, ama daha zengin veri</a:t>
            </a:r>
          </a:p>
          <a:p>
            <a:pPr marL="457200" lvl="1" indent="0">
              <a:spcAft>
                <a:spcPts val="500"/>
              </a:spcAft>
              <a:buNone/>
            </a:pPr>
            <a:r>
              <a:rPr lang="tr-TR" sz="1600" dirty="0">
                <a:solidFill>
                  <a:schemeClr val="accent2"/>
                </a:solidFill>
                <a:cs typeface="Times New Roman" panose="02020603050405020304" pitchFamily="18" charset="0"/>
              </a:rPr>
              <a:t>Ben bu ödevde düşük etkileşimli bir SSH </a:t>
            </a:r>
            <a:r>
              <a:rPr lang="tr-TR" sz="1600" dirty="0" err="1">
                <a:solidFill>
                  <a:schemeClr val="accent2"/>
                </a:solidFill>
                <a:cs typeface="Times New Roman" panose="02020603050405020304" pitchFamily="18" charset="0"/>
              </a:rPr>
              <a:t>honeypot</a:t>
            </a:r>
            <a:r>
              <a:rPr lang="tr-TR" sz="1600" dirty="0">
                <a:solidFill>
                  <a:schemeClr val="accent2"/>
                </a:solidFill>
                <a:cs typeface="Times New Roman" panose="02020603050405020304" pitchFamily="18" charset="0"/>
              </a:rPr>
              <a:t> olan </a:t>
            </a:r>
            <a:r>
              <a:rPr lang="tr-TR" sz="1600" dirty="0" err="1">
                <a:solidFill>
                  <a:schemeClr val="accent2"/>
                </a:solidFill>
                <a:cs typeface="Times New Roman" panose="02020603050405020304" pitchFamily="18" charset="0"/>
              </a:rPr>
              <a:t>Cowrie</a:t>
            </a:r>
            <a:r>
              <a:rPr lang="tr-TR" sz="1600" dirty="0">
                <a:solidFill>
                  <a:schemeClr val="accent2"/>
                </a:solidFill>
                <a:cs typeface="Times New Roman" panose="02020603050405020304" pitchFamily="18" charset="0"/>
              </a:rPr>
              <a:t> kullandım</a:t>
            </a:r>
            <a:r>
              <a:rPr lang="tr-TR" sz="1600" dirty="0"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202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74AEFCA-E3A8-A5BC-2F17-9531984B8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tr-TR" sz="4000" dirty="0" err="1">
                <a:cs typeface="Times New Roman" panose="02020603050405020304" pitchFamily="18" charset="0"/>
              </a:rPr>
              <a:t>Cowrie</a:t>
            </a:r>
            <a:r>
              <a:rPr lang="tr-TR" sz="4000" dirty="0">
                <a:cs typeface="Times New Roman" panose="02020603050405020304" pitchFamily="18" charset="0"/>
              </a:rPr>
              <a:t> Nedir 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D2C9854-940B-FB30-EE1C-08C126C6B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tr-TR" sz="1900" dirty="0">
                <a:cs typeface="Times New Roman" panose="02020603050405020304" pitchFamily="18" charset="0"/>
              </a:rPr>
              <a:t>SSH / Telnet hizmetini taklit eden bir </a:t>
            </a:r>
            <a:r>
              <a:rPr lang="tr-TR" sz="1900" dirty="0" err="1">
                <a:cs typeface="Times New Roman" panose="02020603050405020304" pitchFamily="18" charset="0"/>
              </a:rPr>
              <a:t>honeypot</a:t>
            </a:r>
            <a:r>
              <a:rPr lang="tr-TR" sz="1900" dirty="0">
                <a:cs typeface="Times New Roman" panose="02020603050405020304" pitchFamily="18" charset="0"/>
              </a:rPr>
              <a:t> sistemi.</a:t>
            </a:r>
          </a:p>
          <a:p>
            <a:r>
              <a:rPr lang="tr-TR" sz="1900" dirty="0">
                <a:cs typeface="Times New Roman" panose="02020603050405020304" pitchFamily="18" charset="0"/>
              </a:rPr>
              <a:t>Amacı, kötü niyetli saldırganları gerçek bir sunucu zannederek </a:t>
            </a:r>
            <a:r>
              <a:rPr lang="tr-TR" sz="1900" dirty="0" err="1">
                <a:cs typeface="Times New Roman" panose="02020603050405020304" pitchFamily="18" charset="0"/>
              </a:rPr>
              <a:t>Cowrie'ye</a:t>
            </a:r>
            <a:r>
              <a:rPr lang="tr-TR" sz="1900" dirty="0">
                <a:cs typeface="Times New Roman" panose="02020603050405020304" pitchFamily="18" charset="0"/>
              </a:rPr>
              <a:t> bağlanmaya teşvik etmektir.</a:t>
            </a:r>
          </a:p>
          <a:p>
            <a:pPr>
              <a:spcAft>
                <a:spcPts val="500"/>
              </a:spcAft>
            </a:pPr>
            <a:r>
              <a:rPr lang="tr-TR" sz="1900" dirty="0">
                <a:cs typeface="Times New Roman" panose="02020603050405020304" pitchFamily="18" charset="0"/>
              </a:rPr>
              <a:t>Gerçek bir risk taşımaz, bir saldırganın sisteminize zarar vermesini engelleyen izole edilmiş bir ortamdır.</a:t>
            </a:r>
          </a:p>
          <a:p>
            <a:pPr marL="0" indent="0">
              <a:buNone/>
            </a:pPr>
            <a:r>
              <a:rPr lang="tr-TR" sz="1900" b="1" dirty="0">
                <a:cs typeface="Times New Roman" panose="02020603050405020304" pitchFamily="18" charset="0"/>
              </a:rPr>
              <a:t>  Özellikler  </a:t>
            </a:r>
          </a:p>
          <a:p>
            <a:r>
              <a:rPr lang="tr-TR" sz="1900" b="1" dirty="0">
                <a:cs typeface="Times New Roman" panose="02020603050405020304" pitchFamily="18" charset="0"/>
              </a:rPr>
              <a:t> </a:t>
            </a:r>
            <a:r>
              <a:rPr lang="tr-TR" sz="1900" dirty="0">
                <a:cs typeface="Times New Roman" panose="02020603050405020304" pitchFamily="18" charset="0"/>
              </a:rPr>
              <a:t>Yanlış kullanıcı adı/şifre denemelerini loglar.</a:t>
            </a:r>
          </a:p>
          <a:p>
            <a:r>
              <a:rPr lang="tr-TR" sz="1900" dirty="0">
                <a:cs typeface="Times New Roman" panose="02020603050405020304" pitchFamily="18" charset="0"/>
              </a:rPr>
              <a:t>  Başarılı oturum açmaları taklit eder.</a:t>
            </a:r>
          </a:p>
          <a:p>
            <a:r>
              <a:rPr lang="tr-TR" sz="1900" dirty="0">
                <a:cs typeface="Times New Roman" panose="02020603050405020304" pitchFamily="18" charset="0"/>
              </a:rPr>
              <a:t>  Kullanıcının yazdığı komutları kaydeder.</a:t>
            </a:r>
          </a:p>
          <a:p>
            <a:r>
              <a:rPr lang="tr-TR" sz="1900" dirty="0">
                <a:cs typeface="Times New Roman" panose="02020603050405020304" pitchFamily="18" charset="0"/>
              </a:rPr>
              <a:t>  Dosya indirmeyi / yüklemeyi loglar.</a:t>
            </a:r>
          </a:p>
          <a:p>
            <a:pPr marL="0" indent="0">
              <a:buNone/>
            </a:pPr>
            <a:endParaRPr lang="tr-TR" sz="19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752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diyagram, ekran görüntüsü,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18DCD1C9-A004-D2AD-BDF0-415C3551C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8"/>
          <a:stretch>
            <a:fillRect/>
          </a:stretch>
        </p:blipFill>
        <p:spPr>
          <a:xfrm>
            <a:off x="462116" y="652223"/>
            <a:ext cx="11267768" cy="5332472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D7DE4F34-9475-2662-1C2E-B603EB47EEF0}"/>
              </a:ext>
            </a:extLst>
          </p:cNvPr>
          <p:cNvSpPr txBox="1"/>
          <p:nvPr/>
        </p:nvSpPr>
        <p:spPr>
          <a:xfrm>
            <a:off x="462116" y="5289631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Gerçek SSH 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BA1233E5-C91F-B279-6FFA-F1AD9DE0B3A3}"/>
              </a:ext>
            </a:extLst>
          </p:cNvPr>
          <p:cNvSpPr txBox="1"/>
          <p:nvPr/>
        </p:nvSpPr>
        <p:spPr>
          <a:xfrm>
            <a:off x="10063201" y="3198167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İnternet</a:t>
            </a:r>
          </a:p>
        </p:txBody>
      </p:sp>
    </p:spTree>
    <p:extLst>
      <p:ext uri="{BB962C8B-B14F-4D97-AF65-F5344CB8AC3E}">
        <p14:creationId xmlns:p14="http://schemas.microsoft.com/office/powerpoint/2010/main" val="38339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C76E5E7-448D-B4CA-C78F-C0981EBC4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tr-TR" sz="4000">
                <a:cs typeface="Times New Roman" panose="02020603050405020304" pitchFamily="18" charset="0"/>
              </a:rPr>
              <a:t>Kendi Honeypot Mimarim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5C30B2D-19EE-F521-8CA2-FA8ADEE4A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tr-TR" sz="2000" dirty="0">
                <a:cs typeface="Times New Roman" panose="02020603050405020304" pitchFamily="18" charset="0"/>
              </a:rPr>
              <a:t>VPS üzerinde Ubuntu tabanlı bir sunucu kullandım.</a:t>
            </a:r>
          </a:p>
          <a:p>
            <a:r>
              <a:rPr lang="tr-TR" sz="2000" dirty="0">
                <a:cs typeface="Times New Roman" panose="02020603050405020304" pitchFamily="18" charset="0"/>
              </a:rPr>
              <a:t>Gerçek SSH servisini </a:t>
            </a:r>
            <a:r>
              <a:rPr lang="tr-TR" sz="2000" b="1" dirty="0">
                <a:cs typeface="Times New Roman" panose="02020603050405020304" pitchFamily="18" charset="0"/>
              </a:rPr>
              <a:t>2323 portuna taşıdım</a:t>
            </a:r>
            <a:r>
              <a:rPr lang="tr-TR" sz="2000" dirty="0">
                <a:cs typeface="Times New Roman" panose="02020603050405020304" pitchFamily="18" charset="0"/>
              </a:rPr>
              <a:t>.</a:t>
            </a:r>
          </a:p>
          <a:p>
            <a:r>
              <a:rPr lang="tr-TR" sz="2000" dirty="0">
                <a:cs typeface="Times New Roman" panose="02020603050405020304" pitchFamily="18" charset="0"/>
              </a:rPr>
              <a:t>Sistemde </a:t>
            </a:r>
            <a:r>
              <a:rPr lang="tr-TR" sz="2000" dirty="0" err="1">
                <a:cs typeface="Times New Roman" panose="02020603050405020304" pitchFamily="18" charset="0"/>
              </a:rPr>
              <a:t>Cowrie’yi</a:t>
            </a:r>
            <a:r>
              <a:rPr lang="tr-TR" sz="2000" dirty="0">
                <a:cs typeface="Times New Roman" panose="02020603050405020304" pitchFamily="18" charset="0"/>
              </a:rPr>
              <a:t> doğrudan kurdum.</a:t>
            </a:r>
          </a:p>
          <a:p>
            <a:r>
              <a:rPr lang="tr-TR" sz="2000" dirty="0">
                <a:cs typeface="Times New Roman" panose="02020603050405020304" pitchFamily="18" charset="0"/>
              </a:rPr>
              <a:t>22 numaralı portu </a:t>
            </a:r>
            <a:r>
              <a:rPr lang="tr-TR" sz="2000" b="1" dirty="0" err="1">
                <a:cs typeface="Times New Roman" panose="02020603050405020304" pitchFamily="18" charset="0"/>
              </a:rPr>
              <a:t>Cowrie’nin</a:t>
            </a:r>
            <a:r>
              <a:rPr lang="tr-TR" sz="2000" b="1" dirty="0">
                <a:cs typeface="Times New Roman" panose="02020603050405020304" pitchFamily="18" charset="0"/>
              </a:rPr>
              <a:t> 2222 portuna yönlendirdim</a:t>
            </a:r>
            <a:r>
              <a:rPr lang="tr-TR" sz="2000" dirty="0">
                <a:cs typeface="Times New Roman" panose="02020603050405020304" pitchFamily="18" charset="0"/>
              </a:rPr>
              <a:t> (saldırganlar klasik 22 portuna geldiğinde </a:t>
            </a:r>
            <a:r>
              <a:rPr lang="tr-TR" sz="2000" dirty="0" err="1">
                <a:cs typeface="Times New Roman" panose="02020603050405020304" pitchFamily="18" charset="0"/>
              </a:rPr>
              <a:t>honeypot’a</a:t>
            </a:r>
            <a:r>
              <a:rPr lang="tr-TR" sz="2000" dirty="0">
                <a:cs typeface="Times New Roman" panose="02020603050405020304" pitchFamily="18" charset="0"/>
              </a:rPr>
              <a:t> düşsün diye).</a:t>
            </a:r>
          </a:p>
          <a:p>
            <a:r>
              <a:rPr lang="tr-TR" sz="2000" dirty="0">
                <a:cs typeface="Times New Roman" panose="02020603050405020304" pitchFamily="18" charset="0"/>
              </a:rPr>
              <a:t>Ubuntu firewall (</a:t>
            </a:r>
            <a:r>
              <a:rPr lang="tr-TR" sz="2000" dirty="0" err="1">
                <a:cs typeface="Times New Roman" panose="02020603050405020304" pitchFamily="18" charset="0"/>
              </a:rPr>
              <a:t>ufw</a:t>
            </a:r>
            <a:r>
              <a:rPr lang="tr-TR" sz="2000" dirty="0">
                <a:cs typeface="Times New Roman" panose="02020603050405020304" pitchFamily="18" charset="0"/>
              </a:rPr>
              <a:t>/</a:t>
            </a:r>
            <a:r>
              <a:rPr lang="tr-TR" sz="2000" dirty="0" err="1">
                <a:cs typeface="Times New Roman" panose="02020603050405020304" pitchFamily="18" charset="0"/>
              </a:rPr>
              <a:t>iptables</a:t>
            </a:r>
            <a:r>
              <a:rPr lang="tr-TR" sz="2000" dirty="0">
                <a:cs typeface="Times New Roman" panose="02020603050405020304" pitchFamily="18" charset="0"/>
              </a:rPr>
              <a:t>) ile diğer tüm portları kapattım.</a:t>
            </a:r>
          </a:p>
          <a:p>
            <a:r>
              <a:rPr lang="tr-TR" sz="2000" dirty="0">
                <a:cs typeface="Times New Roman" panose="02020603050405020304" pitchFamily="18" charset="0"/>
              </a:rPr>
              <a:t>Gerçek sistemle </a:t>
            </a:r>
            <a:r>
              <a:rPr lang="tr-TR" sz="2000" dirty="0" err="1">
                <a:cs typeface="Times New Roman" panose="02020603050405020304" pitchFamily="18" charset="0"/>
              </a:rPr>
              <a:t>honeypot’u</a:t>
            </a:r>
            <a:r>
              <a:rPr lang="tr-TR" sz="2000" dirty="0">
                <a:cs typeface="Times New Roman" panose="02020603050405020304" pitchFamily="18" charset="0"/>
              </a:rPr>
              <a:t> net ayırdım. Saldırgan, gerçek sunucuya değil, taklit ortama saldırıyor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461756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44FED7-59DC-F631-D465-177EB875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20403"/>
          </a:xfrm>
        </p:spPr>
        <p:txBody>
          <a:bodyPr>
            <a:normAutofit/>
          </a:bodyPr>
          <a:lstStyle/>
          <a:p>
            <a:r>
              <a:rPr lang="tr-TR" sz="3200" dirty="0"/>
              <a:t>Temel İstatistik ve Grafikler</a:t>
            </a:r>
          </a:p>
        </p:txBody>
      </p:sp>
      <p:pic>
        <p:nvPicPr>
          <p:cNvPr id="5" name="Resim 4" descr="metin, ekran görüntüsü, diyagram, öykü gelişim çizgisi; kumpas; grafiğini çıkarm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AAF2BA5E-8B5A-A2A1-E8FF-D571FCF3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10" y="1169043"/>
            <a:ext cx="10866142" cy="553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71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ekran görüntüsü, öykü gelişim çizgisi; kumpas; grafiğini çıkarma, çizg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710CBA22-73D5-732C-2156-98BEE5860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5586"/>
            <a:ext cx="12192000" cy="553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87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804</Words>
  <Application>Microsoft Office PowerPoint</Application>
  <PresentationFormat>Geniş ekran</PresentationFormat>
  <Paragraphs>102</Paragraphs>
  <Slides>24</Slides>
  <Notes>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Calibri</vt:lpstr>
      <vt:lpstr>Times New Roman</vt:lpstr>
      <vt:lpstr>Office Teması</vt:lpstr>
      <vt:lpstr>Ağ Güvenliği ve Analiz</vt:lpstr>
      <vt:lpstr>Ödevin Amacı</vt:lpstr>
      <vt:lpstr>TTP Nedir?</vt:lpstr>
      <vt:lpstr>Honeypot Nedir ?</vt:lpstr>
      <vt:lpstr>Cowrie Nedir ?</vt:lpstr>
      <vt:lpstr>PowerPoint Sunusu</vt:lpstr>
      <vt:lpstr>Kendi Honeypot Mimarim</vt:lpstr>
      <vt:lpstr>Temel İstatistik ve Grafikler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TTP Analizi</vt:lpstr>
      <vt:lpstr>PowerPoint Sunusu</vt:lpstr>
      <vt:lpstr>PowerPoint Sunusu</vt:lpstr>
      <vt:lpstr>PowerPoint Sunusu</vt:lpstr>
      <vt:lpstr>  ÇALIŞTIRILAN KOMUTLAR ANALİZİ</vt:lpstr>
      <vt:lpstr>Dünya haritası ve IP görselleştirme</vt:lpstr>
      <vt:lpstr>→ İşaretleyici Harita , en aktif IP’lerin detaylarını tek tek görebildiğim marker tabanlı haritadır.</vt:lpstr>
      <vt:lpstr> → Küme Haritası, dünyanın neresinde saldırı yoğunluğu olduğunu kümeleme yaklaşımıyla gösteren haritadır.</vt:lpstr>
      <vt:lpstr>Kullandığım Teknolojiler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ELİF SUDE ATEŞ</dc:creator>
  <cp:lastModifiedBy>ELİF SUDE ATEŞ</cp:lastModifiedBy>
  <cp:revision>2</cp:revision>
  <dcterms:created xsi:type="dcterms:W3CDTF">2025-11-24T13:14:38Z</dcterms:created>
  <dcterms:modified xsi:type="dcterms:W3CDTF">2025-11-25T18:46:25Z</dcterms:modified>
</cp:coreProperties>
</file>